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71" r:id="rId4"/>
    <p:sldId id="272" r:id="rId5"/>
    <p:sldId id="257" r:id="rId6"/>
    <p:sldId id="260" r:id="rId7"/>
    <p:sldId id="283" r:id="rId8"/>
    <p:sldId id="275" r:id="rId9"/>
    <p:sldId id="273" r:id="rId10"/>
    <p:sldId id="274" r:id="rId11"/>
    <p:sldId id="276" r:id="rId12"/>
    <p:sldId id="261" r:id="rId13"/>
    <p:sldId id="262" r:id="rId14"/>
    <p:sldId id="263" r:id="rId15"/>
    <p:sldId id="265" r:id="rId16"/>
    <p:sldId id="266" r:id="rId17"/>
    <p:sldId id="267" r:id="rId18"/>
    <p:sldId id="268" r:id="rId19"/>
    <p:sldId id="278" r:id="rId20"/>
    <p:sldId id="277" r:id="rId21"/>
    <p:sldId id="269" r:id="rId22"/>
    <p:sldId id="279" r:id="rId23"/>
    <p:sldId id="270" r:id="rId24"/>
    <p:sldId id="280" r:id="rId25"/>
    <p:sldId id="281" r:id="rId26"/>
    <p:sldId id="282" r:id="rId27"/>
  </p:sldIdLst>
  <p:sldSz cx="9144000" cy="6858000" type="screen4x3"/>
  <p:notesSz cx="6858000" cy="9144000"/>
  <p:embeddedFontLst>
    <p:embeddedFont>
      <p:font typeface="Questrial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127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04E65-DF0F-4B60-9844-4173941C484B}" type="datetimeFigureOut">
              <a:rPr lang="en-US" smtClean="0"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45E6D-70A1-4374-BC32-3D20B71D6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45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784520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9716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77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98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33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2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680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800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516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1361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27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2407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60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3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4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4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96399" y="57874"/>
            <a:ext cx="4351199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2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623600" y="2285274"/>
            <a:ext cx="5811899" cy="19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4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623025" y="370675"/>
            <a:ext cx="5811899" cy="580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2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6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2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6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23887" y="4589464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2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4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2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4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199" cy="82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199" cy="368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9" cy="82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9" cy="368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2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4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2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2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2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299" cy="487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299" cy="381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2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2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299" cy="487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299" cy="381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2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4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paltz.k12.ny.us/Page/798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SDYFMgrjeLg" TargetMode="External"/><Relationship Id="rId13" Type="http://schemas.openxmlformats.org/officeDocument/2006/relationships/hyperlink" Target="https://youtu.be/3s94mIhCyt4" TargetMode="External"/><Relationship Id="rId3" Type="http://schemas.openxmlformats.org/officeDocument/2006/relationships/hyperlink" Target="https://www.youtube.com/watch?v=X5AZzOw7FwA" TargetMode="External"/><Relationship Id="rId7" Type="http://schemas.openxmlformats.org/officeDocument/2006/relationships/hyperlink" Target="https://youtu.be/FGSo_I86_lQ" TargetMode="External"/><Relationship Id="rId12" Type="http://schemas.openxmlformats.org/officeDocument/2006/relationships/hyperlink" Target="https://youtu.be/MGxr3boyIu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uRmoowIN8aY" TargetMode="External"/><Relationship Id="rId11" Type="http://schemas.openxmlformats.org/officeDocument/2006/relationships/hyperlink" Target="https://www.yahoo.com/food/video-credit-dezeen-how-a-3d-printed-cracker-112726888441.html" TargetMode="External"/><Relationship Id="rId5" Type="http://schemas.openxmlformats.org/officeDocument/2006/relationships/hyperlink" Target="https://youtu.be/dcX41EQ1JTo" TargetMode="External"/><Relationship Id="rId15" Type="http://schemas.openxmlformats.org/officeDocument/2006/relationships/hyperlink" Target="http://www.huffingtonpost.com/2014/06/30/3d-printing-art_n_5534459.html" TargetMode="External"/><Relationship Id="rId10" Type="http://schemas.openxmlformats.org/officeDocument/2006/relationships/hyperlink" Target="https://youtu.be/2xsDV7veGW4" TargetMode="External"/><Relationship Id="rId4" Type="http://schemas.openxmlformats.org/officeDocument/2006/relationships/hyperlink" Target="https://youtu.be/Vx0Z6LplaMU" TargetMode="External"/><Relationship Id="rId9" Type="http://schemas.openxmlformats.org/officeDocument/2006/relationships/hyperlink" Target="http://enablingthefuture.org/" TargetMode="External"/><Relationship Id="rId14" Type="http://schemas.openxmlformats.org/officeDocument/2006/relationships/hyperlink" Target="https://www.kidscodecs.com/what-is-3d-printing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i.materialise.com/" TargetMode="External"/><Relationship Id="rId3" Type="http://schemas.openxmlformats.org/officeDocument/2006/relationships/hyperlink" Target="https://www.thingiverse.com/" TargetMode="External"/><Relationship Id="rId7" Type="http://schemas.openxmlformats.org/officeDocument/2006/relationships/hyperlink" Target="Cubify" TargetMode="External"/><Relationship Id="rId12" Type="http://schemas.openxmlformats.org/officeDocument/2006/relationships/hyperlink" Target="https://grabcad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akerbot.com/education" TargetMode="External"/><Relationship Id="rId11" Type="http://schemas.openxmlformats.org/officeDocument/2006/relationships/hyperlink" Target="http://www.3dsystems.com/" TargetMode="External"/><Relationship Id="rId5" Type="http://schemas.openxmlformats.org/officeDocument/2006/relationships/hyperlink" Target="https://www.shapeways.com/marketplace/art/" TargetMode="External"/><Relationship Id="rId10" Type="http://schemas.openxmlformats.org/officeDocument/2006/relationships/hyperlink" Target="http://www.stratasys.com/extremeredesign" TargetMode="External"/><Relationship Id="rId4" Type="http://schemas.openxmlformats.org/officeDocument/2006/relationships/hyperlink" Target="http://www.shapeways.com/" TargetMode="External"/><Relationship Id="rId9" Type="http://schemas.openxmlformats.org/officeDocument/2006/relationships/hyperlink" Target="http://www.stratasys.com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inkercad.com" TargetMode="External"/><Relationship Id="rId3" Type="http://schemas.openxmlformats.org/officeDocument/2006/relationships/hyperlink" Target="http://www.123dapp.com/design%20" TargetMode="External"/><Relationship Id="rId7" Type="http://schemas.openxmlformats.org/officeDocument/2006/relationships/hyperlink" Target="http://www.newpaltz.k12.ny.us/Page/8005" TargetMode="External"/><Relationship Id="rId12" Type="http://schemas.openxmlformats.org/officeDocument/2006/relationships/hyperlink" Target="http://www.sketchup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U9Dxi5fCd0Q" TargetMode="External"/><Relationship Id="rId11" Type="http://schemas.openxmlformats.org/officeDocument/2006/relationships/hyperlink" Target="https://www.blender.org/" TargetMode="External"/><Relationship Id="rId5" Type="http://schemas.openxmlformats.org/officeDocument/2006/relationships/hyperlink" Target="http://pixologic.com/sculptris/" TargetMode="External"/><Relationship Id="rId10" Type="http://schemas.openxmlformats.org/officeDocument/2006/relationships/hyperlink" Target="http://n-e-r-v-o-u-s.com/" TargetMode="External"/><Relationship Id="rId4" Type="http://schemas.openxmlformats.org/officeDocument/2006/relationships/hyperlink" Target="https://youtu.be/Up4tvE2XjAE" TargetMode="External"/><Relationship Id="rId9" Type="http://schemas.openxmlformats.org/officeDocument/2006/relationships/hyperlink" Target="http://www.thingiverse.com/customize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hino3d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cubify.com/products/sense" TargetMode="External"/><Relationship Id="rId4" Type="http://schemas.openxmlformats.org/officeDocument/2006/relationships/hyperlink" Target="http://www.rhino3d.tv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xNqs_S-zEBY" TargetMode="External"/><Relationship Id="rId3" Type="http://schemas.openxmlformats.org/officeDocument/2006/relationships/hyperlink" Target="http://3dprintingsystems.com/education/" TargetMode="External"/><Relationship Id="rId7" Type="http://schemas.openxmlformats.org/officeDocument/2006/relationships/hyperlink" Target="http://3dprintingindustry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ewpaltz.edu/hvamc/" TargetMode="External"/><Relationship Id="rId5" Type="http://schemas.openxmlformats.org/officeDocument/2006/relationships/hyperlink" Target="http://www.newpaltz.edu/ddf/index.php" TargetMode="External"/><Relationship Id="rId4" Type="http://schemas.openxmlformats.org/officeDocument/2006/relationships/hyperlink" Target="http://www.makerbot.com/academy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cubify.com/" TargetMode="External"/><Relationship Id="rId3" Type="http://schemas.openxmlformats.org/officeDocument/2006/relationships/hyperlink" Target="http://www.makerbot.com/blog/2012/09/19/a-whole-new-makerbot-introducing-replicator-2-desktop-3d-printer" TargetMode="External"/><Relationship Id="rId7" Type="http://schemas.openxmlformats.org/officeDocument/2006/relationships/hyperlink" Target="www.formlabs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tratasys.com/" TargetMode="External"/><Relationship Id="rId11" Type="http://schemas.openxmlformats.org/officeDocument/2006/relationships/image" Target="../media/image11.jpg"/><Relationship Id="rId5" Type="http://schemas.openxmlformats.org/officeDocument/2006/relationships/hyperlink" Target="http://store.makerbot.com/filament" TargetMode="External"/><Relationship Id="rId10" Type="http://schemas.openxmlformats.org/officeDocument/2006/relationships/hyperlink" Target="http://3dprint.com/55890/buy-3d-printer-cheap/" TargetMode="External"/><Relationship Id="rId4" Type="http://schemas.openxmlformats.org/officeDocument/2006/relationships/hyperlink" Target="http://store.makerbot.com/replicator2" TargetMode="External"/><Relationship Id="rId9" Type="http://schemas.openxmlformats.org/officeDocument/2006/relationships/hyperlink" Target="http://cubify.com/cub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1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580025" y="160326"/>
            <a:ext cx="7869300" cy="427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3d Imaging and Fabrication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/>
              <a:t>for the Art Classroom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61772" y="428299"/>
            <a:ext cx="8305799" cy="464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07" y="2963537"/>
            <a:ext cx="2481648" cy="14759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56" y="872731"/>
            <a:ext cx="3738877" cy="2492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3" y="2035925"/>
            <a:ext cx="3956793" cy="2003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92" y="4039364"/>
            <a:ext cx="5010908" cy="2818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48"/>
          <a:stretch/>
        </p:blipFill>
        <p:spPr>
          <a:xfrm>
            <a:off x="2633032" y="225044"/>
            <a:ext cx="2489812" cy="1702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" y="4263773"/>
            <a:ext cx="3577451" cy="2382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0" y="225044"/>
            <a:ext cx="2313170" cy="12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4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r="21398"/>
          <a:stretch/>
        </p:blipFill>
        <p:spPr>
          <a:xfrm>
            <a:off x="5530455" y="197472"/>
            <a:ext cx="3227560" cy="2887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8" y="407623"/>
            <a:ext cx="3946491" cy="2500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577" y="4303179"/>
            <a:ext cx="3397959" cy="2040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7" t="16287" r="18924"/>
          <a:stretch/>
        </p:blipFill>
        <p:spPr>
          <a:xfrm>
            <a:off x="7162951" y="3492347"/>
            <a:ext cx="1441222" cy="2580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9" y="3580482"/>
            <a:ext cx="2761870" cy="1831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4441" y="5490052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Wood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0707" y="6542510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Glass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71508" y="6271087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Metals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4431" y="3084723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Concrete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478" y="2950753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Clay/ Porcelain /Plaster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4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600" b="0" i="0" u="none" strike="noStrike" cap="none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In the </a:t>
            </a:r>
            <a:r>
              <a:rPr lang="en-US" sz="36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Classroom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79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dirty="0"/>
              <a:t>Students are 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able to  design and print original </a:t>
            </a:r>
            <a:r>
              <a:rPr lang="en-US" dirty="0"/>
              <a:t>pieces of art and design. Projects can vary across disciplines.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marL="228600" marR="0" lvl="0" indent="-22225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dirty="0"/>
              <a:t>Product design, novelty items, toys, jewelry design, figurines, fashion design, sc</a:t>
            </a:r>
            <a:r>
              <a:rPr lang="en-US" sz="27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ulptural design, decorative </a:t>
            </a:r>
            <a:r>
              <a:rPr lang="en-US" sz="2700" dirty="0"/>
              <a:t>objects</a:t>
            </a:r>
            <a:r>
              <a:rPr lang="en-US" sz="27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700" dirty="0"/>
              <a:t>furniture</a:t>
            </a:r>
            <a:r>
              <a:rPr lang="en-US" sz="27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700" dirty="0"/>
              <a:t>tools</a:t>
            </a:r>
            <a:r>
              <a:rPr lang="en-US" sz="27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700" dirty="0"/>
              <a:t> inventions</a:t>
            </a:r>
            <a:r>
              <a:rPr lang="en-US" sz="27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, replicas, </a:t>
            </a:r>
            <a:r>
              <a:rPr lang="en-US" sz="2700" dirty="0"/>
              <a:t>visual aids for the classroom, and more</a:t>
            </a:r>
            <a:r>
              <a:rPr lang="en-US" sz="2700" dirty="0" smtClean="0"/>
              <a:t>.</a:t>
            </a:r>
          </a:p>
          <a:p>
            <a:pPr marL="228600" marR="0" lvl="0" indent="-22225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700" dirty="0" smtClean="0">
                <a:hlinkClick r:id="rId3"/>
              </a:rPr>
              <a:t>A list of ideas by students</a:t>
            </a:r>
            <a:endParaRPr lang="en-US" sz="27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564975" y="541500"/>
            <a:ext cx="7886700" cy="5774999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dirty="0"/>
              <a:t>Introducing 3d </a:t>
            </a:r>
            <a:r>
              <a:rPr lang="en-US" dirty="0" smtClean="0"/>
              <a:t>printing to students with Videos </a:t>
            </a:r>
            <a:endParaRPr lang="en-US" dirty="0"/>
          </a:p>
          <a:p>
            <a:pPr marL="0" lvl="0" indent="0" rtl="0">
              <a:spcBef>
                <a:spcPts val="0"/>
              </a:spcBef>
              <a:buNone/>
            </a:pPr>
            <a:endParaRPr lang="en-US" sz="1800" u="sng" dirty="0" smtClean="0">
              <a:latin typeface="Calibri"/>
              <a:ea typeface="Calibri"/>
              <a:cs typeface="Calibri"/>
              <a:sym typeface="Calibri"/>
              <a:hlinkClick r:id="rId3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800" u="sng" dirty="0" smtClean="0">
                <a:latin typeface="Calibri"/>
                <a:ea typeface="Calibri"/>
                <a:cs typeface="Calibri"/>
                <a:sym typeface="Calibri"/>
                <a:hlinkClick r:id="rId3"/>
              </a:rPr>
              <a:t>PBS </a:t>
            </a:r>
            <a:r>
              <a:rPr lang="en-US" sz="1800" u="sng" dirty="0">
                <a:latin typeface="Calibri"/>
                <a:ea typeface="Calibri"/>
                <a:cs typeface="Calibri"/>
                <a:sym typeface="Calibri"/>
                <a:hlinkClick r:id="rId3"/>
              </a:rPr>
              <a:t>OFF BOOK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8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38000"/>
              </a:lnSpc>
              <a:spcBef>
                <a:spcPts val="0"/>
              </a:spcBef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Mashable: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  <a:hlinkClick r:id="rId4"/>
              </a:rPr>
              <a:t>Everything you need to know…</a:t>
            </a: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-69850" rtl="0">
              <a:lnSpc>
                <a:spcPct val="138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  <a:hlinkClick r:id="rId5"/>
              </a:rPr>
              <a:t>Amazing Items</a:t>
            </a:r>
          </a:p>
          <a:p>
            <a:pPr marL="0" lvl="0" indent="-69850" rtl="0">
              <a:lnSpc>
                <a:spcPct val="1386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  <a:hlinkClick r:id="rId6"/>
              </a:rPr>
              <a:t>Derby's Story</a:t>
            </a:r>
          </a:p>
          <a:p>
            <a:pPr marL="0" lvl="0" indent="0" rtl="0">
              <a:lnSpc>
                <a:spcPct val="138000"/>
              </a:lnSpc>
              <a:spcBef>
                <a:spcPts val="0"/>
              </a:spcBef>
              <a:buNone/>
            </a:pP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3d Printed hand</a:t>
            </a:r>
          </a:p>
          <a:p>
            <a:pPr marL="0" lvl="0" indent="0" rtl="0">
              <a:lnSpc>
                <a:spcPct val="138000"/>
              </a:lnSpc>
              <a:spcBef>
                <a:spcPts val="0"/>
              </a:spcBef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  <a:hlinkClick r:id="rId8"/>
              </a:rPr>
              <a:t>Project Daniel</a:t>
            </a:r>
          </a:p>
          <a:p>
            <a:pPr marL="0" lvl="0" indent="0" rtl="0">
              <a:lnSpc>
                <a:spcPct val="138600"/>
              </a:lnSpc>
              <a:spcBef>
                <a:spcPts val="0"/>
              </a:spcBef>
              <a:buNone/>
            </a:pP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Enabling the Future</a:t>
            </a:r>
          </a:p>
          <a:p>
            <a:pPr marL="0" lvl="0" indent="0" rtl="0">
              <a:lnSpc>
                <a:spcPct val="138600"/>
              </a:lnSpc>
              <a:spcBef>
                <a:spcPts val="0"/>
              </a:spcBef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  <a:hlinkClick r:id="rId10"/>
              </a:rPr>
              <a:t>Continuum Fashion Co</a:t>
            </a:r>
          </a:p>
          <a:p>
            <a:pPr marL="0" lvl="0" indent="-69850" rtl="0">
              <a:lnSpc>
                <a:spcPct val="138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Crazy Crackers </a:t>
            </a:r>
          </a:p>
          <a:p>
            <a:pPr marL="0" lvl="0" indent="-69850" rtl="0">
              <a:lnSpc>
                <a:spcPct val="138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u="sng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Crazy guys eat 3d printed </a:t>
            </a:r>
            <a:r>
              <a:rPr lang="en-US" sz="1800" u="sng" dirty="0" smtClean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pizza</a:t>
            </a:r>
          </a:p>
          <a:p>
            <a:pPr marL="0" lvl="0" indent="-69850" rtl="0">
              <a:lnSpc>
                <a:spcPct val="138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u="sng" dirty="0" smtClean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Printing Clothes at Home</a:t>
            </a:r>
            <a:endParaRPr lang="en-US" sz="1800" u="sng" dirty="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  <a:hlinkClick r:id="rId12"/>
            </a:endParaRPr>
          </a:p>
          <a:p>
            <a:pPr marL="0" lvl="0" indent="0" rtl="0">
              <a:lnSpc>
                <a:spcPct val="138000"/>
              </a:lnSpc>
              <a:spcBef>
                <a:spcPts val="0"/>
              </a:spcBef>
              <a:buNone/>
            </a:pPr>
            <a:r>
              <a:rPr lang="en-US" sz="1400" u="sng" dirty="0">
                <a:solidFill>
                  <a:schemeClr val="hlink"/>
                </a:solidFill>
                <a:hlinkClick r:id="rId14"/>
              </a:rPr>
              <a:t>Great Blog: What is 3d Printing?</a:t>
            </a:r>
          </a:p>
          <a:p>
            <a:pPr marL="0" lvl="0" indent="0" rtl="0">
              <a:lnSpc>
                <a:spcPct val="138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Huff Post: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5"/>
              </a:rPr>
              <a:t>14 Ways 3d Printing has changed the Art World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205650" y="0"/>
            <a:ext cx="8740046" cy="132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dirty="0"/>
              <a:t>On-line </a:t>
            </a:r>
            <a:r>
              <a:rPr lang="en-US" dirty="0" smtClean="0"/>
              <a:t>Resources for 3d Models</a:t>
            </a:r>
            <a:endParaRPr lang="en-US" dirty="0"/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205650" y="1054443"/>
            <a:ext cx="7886700" cy="52031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en-US" sz="18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There are plenty of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3d models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available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download, and companies to send your models to for printing! </a:t>
            </a: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lang="en-US" sz="1800" u="sng" dirty="0" smtClean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3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800" u="sng" dirty="0" err="1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Thingiverse</a:t>
            </a:r>
            <a:endParaRPr lang="en-US" sz="18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3"/>
            </a:endParaRPr>
          </a:p>
          <a:p>
            <a:pPr marL="0" lvl="0" indent="0" rtl="0">
              <a:lnSpc>
                <a:spcPct val="70000"/>
              </a:lnSpc>
              <a:spcBef>
                <a:spcPts val="0"/>
              </a:spcBef>
              <a:buNone/>
            </a:pPr>
            <a:endParaRPr lang="en-US" sz="1800" u="sng" dirty="0" smtClean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4"/>
            </a:endParaRPr>
          </a:p>
          <a:p>
            <a:pPr marL="0" lvl="0" indent="0" rtl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1800" u="sng" dirty="0" err="1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Shapeways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                   </a:t>
            </a:r>
          </a:p>
          <a:p>
            <a:pPr marL="0" lvl="0" indent="0" rtl="0">
              <a:lnSpc>
                <a:spcPct val="70000"/>
              </a:lnSpc>
              <a:spcBef>
                <a:spcPts val="0"/>
              </a:spcBef>
              <a:buNone/>
            </a:pPr>
            <a:endParaRPr lang="en-US" sz="1800" u="sng" dirty="0" smtClean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5"/>
            </a:endParaRPr>
          </a:p>
          <a:p>
            <a:pPr marL="0" lvl="0" indent="0" rtl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1800" u="sng" dirty="0" err="1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Shapeways</a:t>
            </a:r>
            <a:r>
              <a:rPr lang="en-US" sz="18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“Art”</a:t>
            </a:r>
          </a:p>
          <a:p>
            <a:pPr marL="0" lvl="0" indent="-69850" rtl="0">
              <a:lnSpc>
                <a:spcPct val="70000"/>
              </a:lnSpc>
              <a:spcBef>
                <a:spcPts val="0"/>
              </a:spcBef>
              <a:buClr>
                <a:srgbClr val="000000"/>
              </a:buClr>
              <a:buSzPct val="61111"/>
              <a:buNone/>
            </a:pPr>
            <a:endParaRPr lang="en-US" sz="1800" u="sng" dirty="0" smtClean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6"/>
            </a:endParaRPr>
          </a:p>
          <a:p>
            <a:pPr marL="0" lvl="0" indent="-69850" rtl="0">
              <a:lnSpc>
                <a:spcPct val="70000"/>
              </a:lnSpc>
              <a:spcBef>
                <a:spcPts val="0"/>
              </a:spcBef>
              <a:buClr>
                <a:srgbClr val="000000"/>
              </a:buClr>
              <a:buSzPct val="61111"/>
              <a:buNone/>
            </a:pPr>
            <a:r>
              <a:rPr lang="en-US" sz="18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3d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Educational Resources on </a:t>
            </a:r>
            <a:r>
              <a:rPr lang="en-US" sz="1800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Makerbot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- Links to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Thingiverse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Challenges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CUBIFY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                           </a:t>
            </a:r>
            <a:endParaRPr lang="en-US" sz="18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u="sng" dirty="0" err="1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Materialise</a:t>
            </a:r>
            <a:endParaRPr lang="en-US" sz="18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8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Stratasys</a:t>
            </a:r>
            <a:endParaRPr lang="en-US" sz="18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9"/>
            </a:endParaRPr>
          </a:p>
          <a:p>
            <a:pPr marL="0" marR="0" lvl="0" indent="-1778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55555"/>
              <a:buFont typeface="Arial"/>
              <a:buNone/>
            </a:pPr>
            <a:r>
              <a:rPr lang="en-US" sz="1800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Stratasys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 Extreme Redesign</a:t>
            </a:r>
          </a:p>
          <a:p>
            <a:pPr marL="0" marR="0" lvl="0" indent="-1778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55555"/>
              <a:buFont typeface="Arial"/>
              <a:buNone/>
            </a:pP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3d Systems</a:t>
            </a:r>
          </a:p>
          <a:p>
            <a:pPr marL="0" marR="0" lvl="0" indent="-177800" algn="l" rtl="0">
              <a:lnSpc>
                <a:spcPct val="90000"/>
              </a:lnSpc>
              <a:spcBef>
                <a:spcPts val="1000"/>
              </a:spcBef>
              <a:buClr>
                <a:schemeClr val="lt1"/>
              </a:buClr>
              <a:buSzPct val="155555"/>
              <a:buFont typeface="Arial"/>
              <a:buNone/>
            </a:pPr>
            <a:r>
              <a:rPr lang="en-US" sz="1800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GrabCad</a:t>
            </a:r>
            <a:endParaRPr lang="en-US" sz="18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12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Free 3d Modeling Software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28650" y="1373725"/>
            <a:ext cx="7886700" cy="5484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</a:pPr>
            <a:r>
              <a:rPr lang="en-US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123d Design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8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Intro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18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Modifiers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8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Intro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to 123D from </a:t>
            </a:r>
            <a:r>
              <a:rPr lang="en-US" sz="18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Autodesk</a:t>
            </a:r>
          </a:p>
          <a:p>
            <a:pPr marL="0" lvl="0" indent="0" rtl="0">
              <a:spcBef>
                <a:spcPts val="0"/>
              </a:spcBef>
              <a:buNone/>
            </a:pPr>
            <a:endParaRPr lang="en-US" sz="18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4"/>
            </a:endParaRPr>
          </a:p>
          <a:p>
            <a:pPr lvl="0" rtl="0">
              <a:spcBef>
                <a:spcPts val="0"/>
              </a:spcBef>
            </a:pPr>
            <a:r>
              <a:rPr lang="en-US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Pixelogic</a:t>
            </a:r>
            <a:r>
              <a:rPr lang="en-US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: </a:t>
            </a:r>
            <a:r>
              <a:rPr lang="en-US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Sculptriss</a:t>
            </a:r>
            <a:endParaRPr lang="en-US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5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Intro to </a:t>
            </a:r>
            <a:r>
              <a:rPr lang="en-US" sz="1800" u="sng" dirty="0" err="1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Sculptriss</a:t>
            </a:r>
            <a:endParaRPr lang="en-US" sz="1800" u="sng" dirty="0" smtClean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6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8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Other </a:t>
            </a:r>
            <a:r>
              <a:rPr lang="en-US" sz="1800" u="sng" dirty="0" err="1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Sculptriss</a:t>
            </a:r>
            <a:r>
              <a:rPr lang="en-US" sz="18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 Links</a:t>
            </a:r>
            <a:endParaRPr lang="en-US" sz="18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6"/>
            </a:endParaRPr>
          </a:p>
          <a:p>
            <a:pPr lvl="0" rtl="0">
              <a:spcBef>
                <a:spcPts val="0"/>
              </a:spcBef>
              <a:buFont typeface="Calibri"/>
            </a:pPr>
            <a:r>
              <a:rPr lang="en-US" u="sng" dirty="0" err="1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TinkerCad</a:t>
            </a:r>
            <a:endParaRPr lang="en-US" u="sng" dirty="0" smtClean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8"/>
            </a:endParaRPr>
          </a:p>
          <a:p>
            <a:pPr lvl="0" rtl="0">
              <a:spcBef>
                <a:spcPts val="0"/>
              </a:spcBef>
              <a:buFont typeface="Calibri"/>
            </a:pPr>
            <a:endParaRPr lang="en-US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8"/>
            </a:endParaRPr>
          </a:p>
          <a:p>
            <a:pPr lvl="0" rtl="0">
              <a:spcBef>
                <a:spcPts val="0"/>
              </a:spcBef>
              <a:buFont typeface="Calibri"/>
            </a:pPr>
            <a:r>
              <a:rPr lang="en-US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Makerbot</a:t>
            </a:r>
            <a:r>
              <a:rPr lang="en-US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 </a:t>
            </a:r>
            <a:r>
              <a:rPr lang="en-US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Customizer</a:t>
            </a:r>
          </a:p>
          <a:p>
            <a:pPr marL="177800" lvl="0" indent="0" rtl="0">
              <a:spcBef>
                <a:spcPts val="0"/>
              </a:spcBef>
              <a:buNone/>
            </a:pPr>
            <a:endParaRPr lang="en-US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9"/>
            </a:endParaRPr>
          </a:p>
          <a:p>
            <a:pPr lvl="0" rtl="0">
              <a:lnSpc>
                <a:spcPct val="70000"/>
              </a:lnSpc>
              <a:spcBef>
                <a:spcPts val="0"/>
              </a:spcBef>
              <a:buSzPct val="100000"/>
              <a:buFont typeface="Calibri"/>
            </a:pPr>
            <a:r>
              <a:rPr lang="en-US" sz="24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Nervous  System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Blender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-Very Advanced 3d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Software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1800" dirty="0" smtClean="0">
              <a:latin typeface="Calibri"/>
              <a:ea typeface="Calibri"/>
              <a:cs typeface="Calibri"/>
              <a:sym typeface="Calibri"/>
              <a:hlinkClick r:id="rId12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  <a:hlinkClick r:id="rId12"/>
              </a:rPr>
              <a:t>Google Sketch up </a:t>
            </a: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Other 3d </a:t>
            </a:r>
            <a:r>
              <a:rPr lang="en-US" dirty="0" smtClean="0"/>
              <a:t>Modeling Software</a:t>
            </a:r>
            <a:endParaRPr lang="en-US" dirty="0"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Rhino 3d</a:t>
            </a:r>
            <a:r>
              <a:rPr lang="en-US" dirty="0"/>
              <a:t> 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u="sng" dirty="0" err="1">
                <a:solidFill>
                  <a:schemeClr val="hlink"/>
                </a:solidFill>
                <a:hlinkClick r:id="rId4"/>
              </a:rPr>
              <a:t>RhinoTV</a:t>
            </a:r>
            <a:r>
              <a:rPr lang="en-US" dirty="0"/>
              <a:t> (tutorials)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 err="1"/>
              <a:t>AutoDesk</a:t>
            </a:r>
            <a:r>
              <a:rPr lang="en-US" dirty="0"/>
              <a:t> Inventor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Autodesk 3D Studio max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Maya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err="1" smtClean="0"/>
              <a:t>Zbrush</a:t>
            </a:r>
            <a:endParaRPr lang="en-US" dirty="0" smtClean="0"/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pPr lvl="0">
              <a:spcBef>
                <a:spcPts val="0"/>
              </a:spcBef>
              <a:buNone/>
            </a:pPr>
            <a:r>
              <a:rPr lang="en-US" dirty="0" smtClean="0">
                <a:hlinkClick r:id="rId5"/>
              </a:rPr>
              <a:t>SENSE- 3d Scanner- </a:t>
            </a:r>
            <a:r>
              <a:rPr lang="en-US" dirty="0" smtClean="0"/>
              <a:t>available at MHTC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Other Resources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461450" y="1543450"/>
            <a:ext cx="8053800" cy="4633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-6985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b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3d Printing Systems Education  Page</a:t>
            </a:r>
          </a:p>
          <a:p>
            <a:pPr marL="0" lvl="0" indent="0" rtl="0">
              <a:lnSpc>
                <a:spcPct val="70000"/>
              </a:lnSpc>
              <a:spcBef>
                <a:spcPts val="0"/>
              </a:spcBef>
              <a:buNone/>
            </a:pPr>
            <a:endParaRPr lang="en-US" sz="1800" b="1" u="sng" dirty="0" smtClean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4"/>
            </a:endParaRPr>
          </a:p>
          <a:p>
            <a:pPr marL="0" lvl="0" indent="0" rtl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sz="1800" b="1" u="sng" dirty="0" err="1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Makerbot</a:t>
            </a:r>
            <a:r>
              <a:rPr lang="en-US" sz="1800" b="1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 </a:t>
            </a:r>
            <a:r>
              <a:rPr lang="en-US" sz="1800" b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Academy</a:t>
            </a:r>
          </a:p>
          <a:p>
            <a:pPr marL="0" lvl="0" indent="0" rtl="0">
              <a:lnSpc>
                <a:spcPct val="7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US" sz="18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7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US" sz="18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7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SUNY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Paltz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offers a two semester curriculum for Digital Imaging and Fabrication. 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http://www.newpaltz.edu/ddf/index.php</a:t>
            </a:r>
          </a:p>
          <a:p>
            <a:pPr marL="0" lvl="0" indent="0" rtl="0">
              <a:lnSpc>
                <a:spcPct val="7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US" sz="18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7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7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the near future, SUNY will house the expanded </a:t>
            </a:r>
            <a:r>
              <a:rPr lang="en-US" sz="1800" i="1" dirty="0">
                <a:latin typeface="Calibri"/>
                <a:ea typeface="Calibri"/>
                <a:cs typeface="Calibri"/>
                <a:sym typeface="Calibri"/>
              </a:rPr>
              <a:t>Hudson Valley Advanced Manufacturing Center.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http://www.newpaltz.edu/hvamc/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lang="en-US" sz="1800" u="sng" dirty="0" smtClean="0">
              <a:hlinkClick r:id="rId7"/>
            </a:endParaRP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u="sng" dirty="0" smtClean="0">
                <a:hlinkClick r:id="rId7"/>
              </a:rPr>
              <a:t>3d </a:t>
            </a:r>
            <a:r>
              <a:rPr lang="en-US" sz="1800" u="sng" dirty="0">
                <a:hlinkClick r:id="rId7"/>
              </a:rPr>
              <a:t>Printing Industry E-zine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Interesting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Vid: </a:t>
            </a:r>
            <a:r>
              <a:rPr lang="en-US" sz="1800" b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Future of Design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(no mouse)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6" y="3319313"/>
            <a:ext cx="4419036" cy="29460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01" y="4067472"/>
            <a:ext cx="3296798" cy="21978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313" y="169597"/>
            <a:ext cx="2317990" cy="34769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76" y="169597"/>
            <a:ext cx="3761254" cy="250750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-1625" r="41742" b="12538"/>
          <a:stretch/>
        </p:blipFill>
        <p:spPr>
          <a:xfrm>
            <a:off x="341523" y="629067"/>
            <a:ext cx="3613533" cy="5430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359" y="6742323"/>
            <a:ext cx="2753294" cy="18355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6" t="35102" r="956" b="-1434"/>
          <a:stretch/>
        </p:blipFill>
        <p:spPr>
          <a:xfrm>
            <a:off x="4202687" y="495759"/>
            <a:ext cx="4608901" cy="2038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036" y="2933893"/>
            <a:ext cx="4688964" cy="312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3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57200" y="457200"/>
            <a:ext cx="8229600" cy="6019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50000"/>
              <a:buFont typeface="Arial"/>
              <a:buNone/>
            </a:pPr>
            <a:r>
              <a:rPr lang="en-US" sz="2400" dirty="0"/>
              <a:t>3d Printing Basics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1800" b="0" i="0" u="none" strike="noStrike" cap="none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3d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Printing is an additive manufacturing process, that extrudes material in layers.  Geometry is not limited by traditional production and manufacturing processes due to </a:t>
            </a:r>
            <a:r>
              <a:rPr lang="en-US" sz="18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support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material. </a:t>
            </a:r>
            <a:r>
              <a:rPr lang="en-US" sz="18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Some printers support 2 or more colors. Some printers work with dissolvable support material.</a:t>
            </a:r>
            <a:endParaRPr lang="en-US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3d printing is currently being used in large and small scale applications: engineering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robotics, architecture, industrial design, fashion design, space exploration, aeronautics, transportation design, visual arts, theater and cin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ema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arts, and culinary applications. 3D printing is also being used in medical and scientific innovation such as; prosthetics, and printing with living tissue to create skin and other organs. 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77777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3d print requires closed or ‘water tight’ three dimensional models. Original three dimensional models can be created in 3d modeling programs such as Rhino or Blender, Inventor, Solid Works, Google Sketch-Up and others. There are many free user friendly 3d modeling programs such as </a:t>
            </a:r>
            <a:r>
              <a:rPr lang="en-US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Sculptriss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Autodesk n123D Design.</a:t>
            </a:r>
          </a:p>
          <a:p>
            <a:pPr marL="0" indent="0">
              <a:lnSpc>
                <a:spcPct val="70000"/>
              </a:lnSpc>
              <a:buSzPct val="25000"/>
              <a:buNone/>
            </a:pPr>
            <a:endParaRPr lang="en-US" sz="18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70000"/>
              </a:lnSpc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MakerBot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Replicator 2 uses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PLA (</a:t>
            </a:r>
            <a:r>
              <a:rPr lang="en-US" sz="1800" dirty="0" err="1" smtClean="0">
                <a:latin typeface="Calibri"/>
                <a:ea typeface="Calibri"/>
                <a:cs typeface="Calibri"/>
                <a:sym typeface="Calibri"/>
              </a:rPr>
              <a:t>Polylactic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Acid),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which is  bio-plastic derived from corn and is biodegradable. It is available in several  textures, and colors.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ABS (</a:t>
            </a:r>
            <a:r>
              <a:rPr lang="en-US" sz="1800" i="1" dirty="0" smtClean="0"/>
              <a:t>Acrylonitrile </a:t>
            </a:r>
            <a:r>
              <a:rPr lang="en-US" sz="1800" i="1" dirty="0"/>
              <a:t>Butadiene </a:t>
            </a:r>
            <a:r>
              <a:rPr lang="en-US" sz="1800" i="1" dirty="0" smtClean="0"/>
              <a:t>Styrene)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is another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common type of polymer 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filament used in desktop 3d printers. ABS can be used with dissolvable support material. 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buClr>
                <a:schemeClr val="lt1"/>
              </a:buClr>
              <a:buSzPct val="1000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436" y="166774"/>
            <a:ext cx="3942680" cy="2628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6756" y="3201588"/>
            <a:ext cx="3152178" cy="2101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70"/>
          <a:stretch/>
        </p:blipFill>
        <p:spPr>
          <a:xfrm flipH="1">
            <a:off x="344277" y="3036335"/>
            <a:ext cx="2946928" cy="3450936"/>
          </a:xfrm>
          <a:prstGeom prst="rect">
            <a:avLst/>
          </a:prstGeom>
        </p:spPr>
      </p:pic>
      <p:pic>
        <p:nvPicPr>
          <p:cNvPr id="10" name="Shape 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8452" y="166774"/>
            <a:ext cx="3734030" cy="2628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92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85" y="4406283"/>
            <a:ext cx="3205908" cy="2137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1568" y="144253"/>
            <a:ext cx="3202038" cy="2134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66" y="2863331"/>
            <a:ext cx="5174001" cy="3449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17661" r="29963" b="12399"/>
          <a:stretch/>
        </p:blipFill>
        <p:spPr>
          <a:xfrm>
            <a:off x="6534486" y="2059267"/>
            <a:ext cx="2069687" cy="2113374"/>
          </a:xfrm>
          <a:prstGeom prst="rect">
            <a:avLst/>
          </a:prstGeom>
        </p:spPr>
      </p:pic>
      <p:pic>
        <p:nvPicPr>
          <p:cNvPr id="11" name="Shape 1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3566" y="33619"/>
            <a:ext cx="3368002" cy="224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r="29205"/>
          <a:stretch/>
        </p:blipFill>
        <p:spPr>
          <a:xfrm>
            <a:off x="5858715" y="202073"/>
            <a:ext cx="3027801" cy="3125022"/>
          </a:xfrm>
          <a:prstGeom prst="rect">
            <a:avLst/>
          </a:prstGeom>
        </p:spPr>
      </p:pic>
      <p:pic>
        <p:nvPicPr>
          <p:cNvPr id="5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293" y="2770479"/>
            <a:ext cx="4230876" cy="311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915" y="202073"/>
            <a:ext cx="3375827" cy="2250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7" r="21236"/>
          <a:stretch/>
        </p:blipFill>
        <p:spPr>
          <a:xfrm>
            <a:off x="3833870" y="1552575"/>
            <a:ext cx="283133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2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48" y="434970"/>
            <a:ext cx="3892005" cy="2594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t="18959" r="30484" b="16348"/>
          <a:stretch/>
        </p:blipFill>
        <p:spPr>
          <a:xfrm>
            <a:off x="121874" y="434968"/>
            <a:ext cx="3866232" cy="2786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t="16389" r="41873" b="2992"/>
          <a:stretch/>
        </p:blipFill>
        <p:spPr>
          <a:xfrm>
            <a:off x="4541686" y="3678905"/>
            <a:ext cx="2383445" cy="2807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r="30234"/>
          <a:stretch/>
        </p:blipFill>
        <p:spPr>
          <a:xfrm>
            <a:off x="672717" y="3678905"/>
            <a:ext cx="2788444" cy="2919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3" t="4426" r="34901" b="-4426"/>
          <a:stretch/>
        </p:blipFill>
        <p:spPr>
          <a:xfrm>
            <a:off x="6657949" y="3215566"/>
            <a:ext cx="2060154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3187" y="6486741"/>
            <a:ext cx="3499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Print                                        Rendering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7" r="21236"/>
          <a:stretch/>
        </p:blipFill>
        <p:spPr>
          <a:xfrm>
            <a:off x="5805889" y="52879"/>
            <a:ext cx="2831335" cy="375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3" y="418640"/>
            <a:ext cx="4729849" cy="2420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r="16081"/>
          <a:stretch/>
        </p:blipFill>
        <p:spPr>
          <a:xfrm>
            <a:off x="348925" y="3444493"/>
            <a:ext cx="3562824" cy="2868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" r="54132" b="9015"/>
          <a:stretch/>
        </p:blipFill>
        <p:spPr>
          <a:xfrm>
            <a:off x="4308422" y="3805729"/>
            <a:ext cx="2653412" cy="250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1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8" y="2456762"/>
            <a:ext cx="3827225" cy="1963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16" y="275421"/>
            <a:ext cx="3493201" cy="1792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8" y="275421"/>
            <a:ext cx="3887050" cy="1989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5" r="23274"/>
          <a:stretch/>
        </p:blipFill>
        <p:spPr>
          <a:xfrm>
            <a:off x="1152492" y="4612615"/>
            <a:ext cx="2202822" cy="2001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4" t="8732" r="16874" b="11013"/>
          <a:stretch/>
        </p:blipFill>
        <p:spPr>
          <a:xfrm>
            <a:off x="4243324" y="2936619"/>
            <a:ext cx="4781320" cy="29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1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0" y="3602037"/>
            <a:ext cx="3879000" cy="2668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36" y="3691462"/>
            <a:ext cx="4236420" cy="24894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68" y="133970"/>
            <a:ext cx="4021157" cy="30158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5014" y="302630"/>
            <a:ext cx="3571396" cy="267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60" y="2311267"/>
            <a:ext cx="2540000" cy="1902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7" y="822634"/>
            <a:ext cx="5643642" cy="2680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665" y="4480495"/>
            <a:ext cx="5403991" cy="2225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60" y="139588"/>
            <a:ext cx="25400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r="14715"/>
          <a:stretch/>
        </p:blipFill>
        <p:spPr>
          <a:xfrm>
            <a:off x="352777" y="4067350"/>
            <a:ext cx="2941504" cy="2140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514" y="139588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Support Material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3002" y="1931027"/>
            <a:ext cx="1822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Dissolvable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90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89" y="132203"/>
            <a:ext cx="4005940" cy="2996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4" y="3271531"/>
            <a:ext cx="5715000" cy="346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73" y="275422"/>
            <a:ext cx="3280049" cy="2460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90" y="3888475"/>
            <a:ext cx="2706674" cy="21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990600" y="152401"/>
            <a:ext cx="7886700" cy="121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4000" dirty="0"/>
              <a:t>Desktop 3D Printers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23850" y="1068636"/>
            <a:ext cx="8496299" cy="54643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en-US" sz="2000" u="sng" dirty="0" err="1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MakerBot</a:t>
            </a:r>
            <a:r>
              <a:rPr lang="en-US" sz="20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Home </a:t>
            </a:r>
            <a:r>
              <a:rPr lang="en-US" sz="20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page</a:t>
            </a:r>
            <a:endParaRPr lang="en-US" sz="2000" u="sng" dirty="0" smtClean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3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en-US" sz="2000" u="sng" dirty="0" err="1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MakerBot</a:t>
            </a:r>
            <a:r>
              <a:rPr lang="en-US" sz="20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  <a:r>
              <a:rPr lang="en-US" sz="20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Review </a:t>
            </a: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sng" strike="noStrike" cap="none" dirty="0" smtClean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4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sng" strike="noStrike" cap="none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Replicator </a:t>
            </a:r>
            <a:r>
              <a:rPr lang="en-US" sz="18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on </a:t>
            </a:r>
            <a:r>
              <a:rPr lang="en-US" sz="1800" b="0" i="0" u="sng" strike="noStrike" cap="none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MakerBot</a:t>
            </a:r>
            <a:r>
              <a:rPr lang="en-US" sz="18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 Site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0" i="0" u="sng" strike="noStrike" cap="none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</a:t>
            </a:r>
            <a:r>
              <a:rPr lang="en-US" sz="18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://store.makerbot.com/filament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US" sz="1800" u="sng" dirty="0" smtClean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6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u="sng" dirty="0" err="1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Stratasys</a:t>
            </a:r>
            <a:endParaRPr lang="en-US" sz="18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6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US" sz="1800" u="sng" dirty="0" smtClean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7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u="sng" dirty="0" err="1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Formlabs</a:t>
            </a:r>
            <a:endParaRPr lang="en-US" sz="18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7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US" sz="1800" u="sng" dirty="0" smtClean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3dSystems</a:t>
            </a:r>
            <a:endParaRPr lang="en-US" sz="1800" u="sng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4444"/>
              <a:buFont typeface="Arial"/>
              <a:buNone/>
            </a:pPr>
            <a:endParaRPr lang="en-US" sz="1800" dirty="0" smtClean="0">
              <a:latin typeface="Calibri"/>
              <a:ea typeface="Calibri"/>
              <a:cs typeface="Calibri"/>
              <a:sym typeface="Calibri"/>
              <a:hlinkClick r:id="rId8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4444"/>
              <a:buFont typeface="Arial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  <a:hlinkClick r:id="rId8"/>
              </a:rPr>
              <a:t>CUBIFY</a:t>
            </a:r>
            <a:endParaRPr lang="en-US" sz="1800" dirty="0" smtClean="0">
              <a:latin typeface="Calibri"/>
              <a:ea typeface="Calibri"/>
              <a:cs typeface="Calibri"/>
              <a:sym typeface="Calibri"/>
              <a:hlinkClick r:id="rId9"/>
            </a:endParaRPr>
          </a:p>
          <a:p>
            <a:pPr indent="-228600">
              <a:lnSpc>
                <a:spcPct val="70000"/>
              </a:lnSpc>
              <a:buSzPct val="94444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  <a:hlinkClick r:id="rId9"/>
              </a:rPr>
              <a:t>The Cube</a:t>
            </a:r>
            <a:endParaRPr lang="en-US" sz="1800" dirty="0" smtClean="0">
              <a:latin typeface="Calibri"/>
              <a:ea typeface="Calibri"/>
              <a:cs typeface="Calibri"/>
              <a:sym typeface="Calibri"/>
            </a:endParaRPr>
          </a:p>
          <a:p>
            <a:pPr indent="-228600">
              <a:lnSpc>
                <a:spcPct val="70000"/>
              </a:lnSpc>
              <a:buSzPct val="94444"/>
              <a:buNone/>
            </a:pPr>
            <a:endParaRPr lang="en-US" sz="1800" dirty="0" smtClean="0">
              <a:latin typeface="Calibri"/>
              <a:ea typeface="Calibri"/>
              <a:cs typeface="Calibri"/>
              <a:sym typeface="Calibri"/>
            </a:endParaRPr>
          </a:p>
          <a:p>
            <a:pPr indent="-228600">
              <a:lnSpc>
                <a:spcPct val="70000"/>
              </a:lnSpc>
              <a:buSzPct val="94444"/>
              <a:buNone/>
            </a:pPr>
            <a:r>
              <a:rPr lang="en-US" sz="18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3d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Print.com </a:t>
            </a:r>
            <a:endParaRPr lang="en-US" sz="1800" u="sng" dirty="0" smtClean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10"/>
            </a:endParaRPr>
          </a:p>
          <a:p>
            <a:pPr indent="-228600">
              <a:lnSpc>
                <a:spcPct val="70000"/>
              </a:lnSpc>
              <a:buSzPct val="94444"/>
              <a:buNone/>
            </a:pPr>
            <a:r>
              <a:rPr lang="en-US" sz="1800" u="sng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List </a:t>
            </a:r>
            <a:r>
              <a:rPr lang="en-US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of Desktop printers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4444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85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buClr>
                <a:schemeClr val="lt1"/>
              </a:buClr>
              <a:buSzPct val="99166"/>
              <a:buFont typeface="Arial"/>
              <a:buNone/>
            </a:pPr>
            <a:endParaRPr sz="2380" b="0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3690650" y="5015500"/>
            <a:ext cx="4933500" cy="160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4571999" y="1795593"/>
            <a:ext cx="3690200" cy="3137210"/>
          </a:xfrm>
          <a:prstGeom prst="rect">
            <a:avLst/>
          </a:prstGeom>
          <a:noFill/>
          <a:ln w="57150" cap="flat" cmpd="sng">
            <a:solidFill>
              <a:srgbClr val="8296B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716500" y="79374"/>
            <a:ext cx="7798800" cy="1029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44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Making a Print 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28650" y="1108987"/>
            <a:ext cx="7886700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Three-dimensional models are exported as .STL (S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ereoLithograph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ic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 files which are then prepared for printing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using ‘G-code’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The example below is Makerbot’s ‘Makerware’,  where 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STL files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sliced and  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settings are chosen for structural details, layer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thickness, 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support material.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Most</a:t>
            </a: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3d printers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will come with their own G-code interface design.</a:t>
            </a: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6175" y="2588550"/>
            <a:ext cx="5134500" cy="39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08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>
            <a:off x="1860933" y="3756751"/>
            <a:ext cx="5056583" cy="2848779"/>
          </a:xfrm>
          <a:prstGeom prst="rect">
            <a:avLst/>
          </a:prstGeom>
        </p:spPr>
      </p:pic>
      <p:pic>
        <p:nvPicPr>
          <p:cNvPr id="8" name="IMG_081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0800000">
            <a:off x="1860932" y="259815"/>
            <a:ext cx="4820339" cy="271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2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68" y="1636533"/>
            <a:ext cx="4408132" cy="330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4" y="119324"/>
            <a:ext cx="4227012" cy="3170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4" y="3646583"/>
            <a:ext cx="4126246" cy="3094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6194" y="4942633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Or build your own….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95" y="3098751"/>
            <a:ext cx="434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Typical SLA Extrusion type (</a:t>
            </a:r>
            <a:r>
              <a:rPr lang="en-US" sz="1800" dirty="0" err="1" smtClean="0">
                <a:solidFill>
                  <a:schemeClr val="bg1"/>
                </a:solidFill>
              </a:rPr>
              <a:t>Makerbot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75" y="3426246"/>
            <a:ext cx="4875718" cy="2968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9" y="1238788"/>
            <a:ext cx="3407632" cy="2964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032" y="210078"/>
            <a:ext cx="3635164" cy="2784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487" y="367175"/>
            <a:ext cx="242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FDM, DLP…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4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674</Words>
  <Application>Microsoft Office PowerPoint</Application>
  <PresentationFormat>On-screen Show (4:3)</PresentationFormat>
  <Paragraphs>132</Paragraphs>
  <Slides>26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Questrial</vt:lpstr>
      <vt:lpstr>Calibri</vt:lpstr>
      <vt:lpstr>Arial</vt:lpstr>
      <vt:lpstr>Office Theme</vt:lpstr>
      <vt:lpstr>3d Imaging and Fabrication  for the Art Classroom</vt:lpstr>
      <vt:lpstr>PowerPoint Presentation</vt:lpstr>
      <vt:lpstr>PowerPoint Presentation</vt:lpstr>
      <vt:lpstr>PowerPoint Presentation</vt:lpstr>
      <vt:lpstr>Desktop 3D Printers</vt:lpstr>
      <vt:lpstr>Making a Print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the Classroom</vt:lpstr>
      <vt:lpstr>PowerPoint Presentation</vt:lpstr>
      <vt:lpstr>On-line Resources for 3d Models</vt:lpstr>
      <vt:lpstr>Free 3d Modeling Software</vt:lpstr>
      <vt:lpstr>Other 3d Modeling Software</vt:lpstr>
      <vt:lpstr>Other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Imaging and Fabrication  for the Art Classroom</dc:title>
  <cp:lastModifiedBy>Cone, Jennifer</cp:lastModifiedBy>
  <cp:revision>18</cp:revision>
  <dcterms:modified xsi:type="dcterms:W3CDTF">2016-01-28T13:30:01Z</dcterms:modified>
</cp:coreProperties>
</file>